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2" r:id="rId6"/>
    <p:sldId id="267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68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Short Stack" panose="020B0604020202020204" charset="0"/>
      <p:regular r:id="rId21"/>
    </p:embeddedFont>
    <p:embeddedFont>
      <p:font typeface="Verdana" panose="020B060403050404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6" roundtripDataSignature="AMtx7mhYHMkZA/74Seb0F6NvvXWsGjFO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3pPr>
            <a:lvl4pPr marL="1828800" lvl="3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4pPr>
            <a:lvl5pPr marL="2286000" lvl="4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sldNum" idx="12"/>
          </p:nvPr>
        </p:nvSpPr>
        <p:spPr>
          <a:xfrm>
            <a:off x="11089858" y="6404312"/>
            <a:ext cx="263942" cy="26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_TEXT" type="vertTx">
  <p:cSld name="VERTICAL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body" idx="1"/>
          </p:nvPr>
        </p:nvSpPr>
        <p:spPr>
          <a:xfrm rot="5400000">
            <a:off x="3920330" y="-1256506"/>
            <a:ext cx="4351339" cy="10515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sldNum" idx="12"/>
          </p:nvPr>
        </p:nvSpPr>
        <p:spPr>
          <a:xfrm>
            <a:off x="11089858" y="6404312"/>
            <a:ext cx="263942" cy="26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_TITLE_AND_VERTICAL_TEXT" type="vertTitleAndTx">
  <p:cSld name="VERTICAL_TITLE_AND_VERTICAL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3"/>
            <a:ext cx="5811839" cy="2628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7"/>
            <a:ext cx="5811838" cy="7734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sldNum" idx="12"/>
          </p:nvPr>
        </p:nvSpPr>
        <p:spPr>
          <a:xfrm>
            <a:off x="11089858" y="6404312"/>
            <a:ext cx="263942" cy="26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16"/>
          <p:cNvSpPr txBox="1">
            <a:spLocks noGrp="1"/>
          </p:cNvSpPr>
          <p:nvPr>
            <p:ph type="sldNum" idx="12"/>
          </p:nvPr>
        </p:nvSpPr>
        <p:spPr>
          <a:xfrm>
            <a:off x="11089858" y="6404312"/>
            <a:ext cx="263942" cy="26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sldNum" idx="12"/>
          </p:nvPr>
        </p:nvSpPr>
        <p:spPr>
          <a:xfrm>
            <a:off x="11089858" y="6404312"/>
            <a:ext cx="263942" cy="26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_OBJECTS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sldNum" idx="12"/>
          </p:nvPr>
        </p:nvSpPr>
        <p:spPr>
          <a:xfrm>
            <a:off x="11089858" y="6404312"/>
            <a:ext cx="263942" cy="26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_OBJECTS_WITH_TEXT" type="twoTxTwoObj">
  <p:cSld name="TWO_OBJECTS_WITH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9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b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sldNum" idx="12"/>
          </p:nvPr>
        </p:nvSpPr>
        <p:spPr>
          <a:xfrm>
            <a:off x="11089858" y="6404312"/>
            <a:ext cx="263942" cy="26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sldNum" idx="12"/>
          </p:nvPr>
        </p:nvSpPr>
        <p:spPr>
          <a:xfrm>
            <a:off x="11089858" y="6404312"/>
            <a:ext cx="263942" cy="26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1"/>
          <p:cNvSpPr txBox="1">
            <a:spLocks noGrp="1"/>
          </p:cNvSpPr>
          <p:nvPr>
            <p:ph type="sldNum" idx="12"/>
          </p:nvPr>
        </p:nvSpPr>
        <p:spPr>
          <a:xfrm>
            <a:off x="11089858" y="6404312"/>
            <a:ext cx="263942" cy="26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_WITH_CAPTION_TEXT" type="objTx">
  <p:cSld name="OBJECT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2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/>
            </a:lvl2pPr>
            <a:lvl3pPr marL="1371600" lvl="2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/>
            </a:lvl3pPr>
            <a:lvl4pPr marL="1828800" lvl="3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/>
            </a:lvl4pPr>
            <a:lvl5pPr marL="2286000" lvl="4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/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sldNum" idx="12"/>
          </p:nvPr>
        </p:nvSpPr>
        <p:spPr>
          <a:xfrm>
            <a:off x="11089858" y="6404312"/>
            <a:ext cx="263942" cy="26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_WITH_CAPTION_TEXT" type="picTx">
  <p:cSld name="PICTURE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3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sldNum" idx="12"/>
          </p:nvPr>
        </p:nvSpPr>
        <p:spPr>
          <a:xfrm>
            <a:off x="11089858" y="6404312"/>
            <a:ext cx="263942" cy="26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sldNum" idx="12"/>
          </p:nvPr>
        </p:nvSpPr>
        <p:spPr>
          <a:xfrm>
            <a:off x="11089858" y="6404312"/>
            <a:ext cx="263942" cy="26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jodie.silmon@pcsa.org.u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ames.wilmot@pcsa.org.uk" TargetMode="External"/><Relationship Id="rId5" Type="http://schemas.openxmlformats.org/officeDocument/2006/relationships/hyperlink" Target="mailto:lcuthbertson@worle-school.org.uk" TargetMode="External"/><Relationship Id="rId4" Type="http://schemas.openxmlformats.org/officeDocument/2006/relationships/hyperlink" Target="mailto:sleatherby@tkasa.org.uk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jpg"/><Relationship Id="rId5" Type="http://schemas.openxmlformats.org/officeDocument/2006/relationships/image" Target="../media/image7.jpg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"/>
          <p:cNvSpPr txBox="1">
            <a:spLocks noGrp="1"/>
          </p:cNvSpPr>
          <p:nvPr>
            <p:ph type="ctrTitle" idx="4294967295"/>
          </p:nvPr>
        </p:nvSpPr>
        <p:spPr>
          <a:xfrm>
            <a:off x="1524000" y="399149"/>
            <a:ext cx="9144000" cy="5020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Short Stack"/>
              <a:buNone/>
            </a:pPr>
            <a:r>
              <a:rPr lang="en-GB" sz="5400" b="1" i="0" u="none" strike="noStrike" cap="non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hort Stack"/>
                <a:sym typeface="Short Stack"/>
              </a:rPr>
              <a:t>Year 11 Careers and Progression Information</a:t>
            </a:r>
            <a:br>
              <a:rPr lang="en-GB" sz="5400" b="1" i="0" u="none" strike="noStrike" cap="none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rPr>
            </a:br>
            <a:endParaRPr sz="6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" name="Google Shape;61;p1" descr="Google Shape;126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10343" y="96474"/>
            <a:ext cx="2676120" cy="198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" descr="Picture 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43332" y="404109"/>
            <a:ext cx="2441332" cy="1372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5464" y="238451"/>
            <a:ext cx="2067344" cy="1943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0B4759-0997-4CD8-BDBC-E25F6CC901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464" y="4446492"/>
            <a:ext cx="1388550" cy="22675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850"/>
    </mc:Choice>
    <mc:Fallback xmlns="">
      <p:transition spd="slow" advTm="2985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084511-10F1-4E95-B8F4-A0D996A19D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670" t="20453" r="13750" b="8479"/>
          <a:stretch/>
        </p:blipFill>
        <p:spPr>
          <a:xfrm>
            <a:off x="3781887" y="-21258"/>
            <a:ext cx="4918230" cy="687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58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34"/>
    </mc:Choice>
    <mc:Fallback xmlns="">
      <p:transition spd="slow" advTm="70034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A151FD-AEEB-41F1-80BE-076C2E2447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233" t="14886" r="13640" b="14563"/>
          <a:stretch/>
        </p:blipFill>
        <p:spPr>
          <a:xfrm>
            <a:off x="3755255" y="11764"/>
            <a:ext cx="5024762" cy="684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79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264"/>
    </mc:Choice>
    <mc:Fallback xmlns="">
      <p:transition spd="slow" advTm="54264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758F7F-9DC4-4E38-A727-16B9A6F284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81" t="15145" r="42549" b="14822"/>
          <a:stretch/>
        </p:blipFill>
        <p:spPr>
          <a:xfrm>
            <a:off x="3826274" y="-10019"/>
            <a:ext cx="4829453" cy="687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2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906"/>
    </mc:Choice>
    <mc:Fallback xmlns="">
      <p:transition spd="slow" advTm="36906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580E67-4B4C-4EA8-AB5A-7A7AB21173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36" t="15759" r="42803" b="13805"/>
          <a:stretch/>
        </p:blipFill>
        <p:spPr>
          <a:xfrm>
            <a:off x="3768436" y="-22747"/>
            <a:ext cx="4959928" cy="688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85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696"/>
    </mc:Choice>
    <mc:Fallback xmlns="">
      <p:transition spd="slow" advTm="70696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3"/>
          <p:cNvSpPr txBox="1">
            <a:spLocks noGrp="1"/>
          </p:cNvSpPr>
          <p:nvPr>
            <p:ph type="title"/>
          </p:nvPr>
        </p:nvSpPr>
        <p:spPr>
          <a:xfrm>
            <a:off x="838200" y="79131"/>
            <a:ext cx="10515600" cy="914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Verdana"/>
              <a:buNone/>
            </a:pPr>
            <a:r>
              <a:rPr lang="en-GB" sz="2600" b="1" i="0" u="none" strike="noStrike" cap="non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Next steps:</a:t>
            </a:r>
            <a:endParaRPr sz="2600" b="1" i="0" u="none" strike="noStrike" cap="none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  <a:sym typeface="Verdana"/>
            </a:endParaRPr>
          </a:p>
        </p:txBody>
      </p:sp>
      <p:sp>
        <p:nvSpPr>
          <p:cNvPr id="162" name="Google Shape;162;p13"/>
          <p:cNvSpPr txBox="1">
            <a:spLocks noGrp="1"/>
          </p:cNvSpPr>
          <p:nvPr>
            <p:ph type="body" idx="1"/>
          </p:nvPr>
        </p:nvSpPr>
        <p:spPr>
          <a:xfrm>
            <a:off x="275209" y="878118"/>
            <a:ext cx="11789544" cy="5433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Autofit/>
          </a:bodyPr>
          <a:lstStyle/>
          <a:p>
            <a:pPr marL="6350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</a:rPr>
              <a:t>Attend progression 121s. </a:t>
            </a:r>
          </a:p>
          <a:p>
            <a:pPr marL="177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 lang="en-GB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6350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</a:rPr>
              <a:t>Read the progression sheet and look over the resources given in 121s.</a:t>
            </a:r>
          </a:p>
          <a:p>
            <a:pPr marL="177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 lang="en-GB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6350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</a:rPr>
              <a:t>‘Like’ your school Facebook page and keep up to date with events and activities running at the local colleges and 6th forms throughout the year. Find us on Twitter and Instagram. </a:t>
            </a:r>
          </a:p>
          <a:p>
            <a:pPr marL="177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 lang="en-GB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6350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</a:rPr>
              <a:t>Submit multiple applications online to different colleges / 6th forms or for different courses and make final decisions later in the year.</a:t>
            </a:r>
          </a:p>
          <a:p>
            <a:pPr marL="177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 lang="en-GB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6350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</a:rPr>
              <a:t>Speak to us about anything that you are unsure of.</a:t>
            </a:r>
          </a:p>
          <a:p>
            <a:pPr marL="177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 lang="en-GB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635000" indent="-457200">
              <a:spcBef>
                <a:spcPts val="0"/>
              </a:spcBef>
              <a:buSzPts val="2200"/>
            </a:pP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</a:rPr>
              <a:t>Families! SEN, high anxiety, foster carers…please reach out.</a:t>
            </a:r>
          </a:p>
          <a:p>
            <a:pPr marL="177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 lang="en-GB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6350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</a:rPr>
              <a:t>Make the right choice for </a:t>
            </a:r>
            <a:r>
              <a:rPr lang="en-GB" sz="2400" b="1" dirty="0">
                <a:latin typeface="Verdana" panose="020B0604030504040204" pitchFamily="34" charset="0"/>
                <a:ea typeface="Verdana" panose="020B0604030504040204" pitchFamily="34" charset="0"/>
              </a:rPr>
              <a:t>you</a:t>
            </a: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6350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endParaRPr lang="en-GB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389"/>
    </mc:Choice>
    <mc:Fallback xmlns="">
      <p:transition spd="slow" advTm="14838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"/>
          <p:cNvSpPr txBox="1">
            <a:spLocks noGrp="1"/>
          </p:cNvSpPr>
          <p:nvPr>
            <p:ph type="body" idx="1"/>
          </p:nvPr>
        </p:nvSpPr>
        <p:spPr>
          <a:xfrm>
            <a:off x="310718" y="221946"/>
            <a:ext cx="11674135" cy="6566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Autofit/>
          </a:bodyPr>
          <a:lstStyle/>
          <a:p>
            <a:pPr marL="0" lvl="0" indent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35"/>
              <a:buNone/>
            </a:pPr>
            <a:r>
              <a:rPr lang="en-GB" sz="2600" dirty="0">
                <a:latin typeface="Verdana" panose="020B0604030504040204" pitchFamily="34" charset="0"/>
                <a:ea typeface="Verdana" panose="020B0604030504040204" pitchFamily="34" charset="0"/>
              </a:rPr>
              <a:t>The Careers Offices are located in the centre of our schools and are open all day, everyday for:</a:t>
            </a:r>
            <a:endParaRPr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lvl="0" indent="-228600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GB" sz="2600" dirty="0">
                <a:latin typeface="Verdana" panose="020B0604030504040204" pitchFamily="34" charset="0"/>
                <a:ea typeface="Verdana" panose="020B0604030504040204" pitchFamily="34" charset="0"/>
              </a:rPr>
              <a:t>College &amp; 6th form information.</a:t>
            </a:r>
            <a:endParaRPr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lvl="0" indent="-228600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GB" sz="2600" dirty="0">
                <a:latin typeface="Verdana" panose="020B0604030504040204" pitchFamily="34" charset="0"/>
                <a:ea typeface="Verdana" panose="020B0604030504040204" pitchFamily="34" charset="0"/>
              </a:rPr>
              <a:t>Applications (including apprenticeships).</a:t>
            </a:r>
            <a:endParaRPr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lvl="0" indent="-228600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GB" sz="2600" dirty="0">
                <a:latin typeface="Verdana" panose="020B0604030504040204" pitchFamily="34" charset="0"/>
                <a:ea typeface="Verdana" panose="020B0604030504040204" pitchFamily="34" charset="0"/>
              </a:rPr>
              <a:t>Career ideas.</a:t>
            </a:r>
            <a:endParaRPr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lvl="0" indent="-228600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GB" sz="2600" dirty="0">
                <a:latin typeface="Verdana" panose="020B0604030504040204" pitchFamily="34" charset="0"/>
                <a:ea typeface="Verdana" panose="020B0604030504040204" pitchFamily="34" charset="0"/>
              </a:rPr>
              <a:t>Making connections to other organisations.</a:t>
            </a:r>
            <a:endParaRPr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0800" lvl="0" indent="0" rtl="0">
              <a:lnSpc>
                <a:spcPct val="97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GB" sz="2600" dirty="0"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We offer impartial advice and guidance to support our students with making the right choice.</a:t>
            </a:r>
            <a:endParaRPr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0800" lvl="0" indent="0" rtl="0">
              <a:lnSpc>
                <a:spcPct val="97000"/>
              </a:lnSpc>
              <a:spcBef>
                <a:spcPts val="1800"/>
              </a:spcBef>
              <a:spcAft>
                <a:spcPts val="0"/>
              </a:spcAft>
              <a:buSzPts val="2800"/>
              <a:buNone/>
            </a:pPr>
            <a:r>
              <a:rPr lang="en-GB" sz="2600" dirty="0"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We also promote activities and events in the monthly careers bulletin and shout outs on social media.</a:t>
            </a:r>
            <a:endParaRPr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035"/>
              <a:buNone/>
            </a:pPr>
            <a:r>
              <a:rPr lang="en-GB" sz="2600" dirty="0">
                <a:latin typeface="Verdana" panose="020B0604030504040204" pitchFamily="34" charset="0"/>
                <a:ea typeface="Verdana" panose="020B0604030504040204" pitchFamily="34" charset="0"/>
              </a:rPr>
              <a:t>For more information, check school websites, call us or email: </a:t>
            </a:r>
            <a:endParaRPr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035"/>
              <a:buNone/>
            </a:pPr>
            <a:endParaRPr lang="en-GB" sz="1800" u="sng" dirty="0">
              <a:solidFill>
                <a:schemeClr val="hlink"/>
              </a:solidFill>
              <a:latin typeface="Verdana" panose="020B0604030504040204" pitchFamily="34" charset="0"/>
              <a:ea typeface="Verdana" panose="020B0604030504040204" pitchFamily="34" charset="0"/>
              <a:hlinkClick r:id="rId3"/>
            </a:endParaRPr>
          </a:p>
          <a:p>
            <a:pPr marL="0" lvl="0" indent="0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035"/>
              <a:buNone/>
            </a:pPr>
            <a:r>
              <a:rPr lang="en-GB" sz="1800" u="sng" dirty="0">
                <a:solidFill>
                  <a:schemeClr val="hlink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jodie.silmon@pcsa.org.uk</a:t>
            </a:r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035"/>
              <a:buNone/>
            </a:pPr>
            <a:r>
              <a:rPr lang="en-GB" sz="1800" u="sng" dirty="0">
                <a:solidFill>
                  <a:schemeClr val="hlink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vgovier@tkasa.org.uk</a:t>
            </a:r>
            <a:endParaRPr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035"/>
              <a:buNone/>
            </a:pPr>
            <a:r>
              <a:rPr lang="en-GB" sz="1800" u="sng" dirty="0">
                <a:solidFill>
                  <a:schemeClr val="hlink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5"/>
              </a:rPr>
              <a:t>lcuthbertson@worle-school.org.uk</a:t>
            </a:r>
            <a:endParaRPr sz="1800" u="none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035"/>
              <a:buNone/>
            </a:pPr>
            <a:r>
              <a:rPr lang="en-GB" sz="1800" b="0" u="sng" dirty="0">
                <a:solidFill>
                  <a:schemeClr val="hlink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6"/>
              </a:rPr>
              <a:t>james.wilmot@pcsa.org.uk</a:t>
            </a:r>
            <a:endParaRPr sz="1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004"/>
    </mc:Choice>
    <mc:Fallback xmlns="">
      <p:transition spd="slow" advTm="7500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"/>
          <p:cNvSpPr txBox="1">
            <a:spLocks noGrp="1"/>
          </p:cNvSpPr>
          <p:nvPr>
            <p:ph type="body" idx="1"/>
          </p:nvPr>
        </p:nvSpPr>
        <p:spPr>
          <a:xfrm>
            <a:off x="257452" y="133166"/>
            <a:ext cx="11836469" cy="6454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 sz="2600" b="1" dirty="0">
                <a:latin typeface="Verdana" panose="020B0604030504040204" pitchFamily="34" charset="0"/>
                <a:ea typeface="Verdana" panose="020B0604030504040204" pitchFamily="34" charset="0"/>
              </a:rPr>
              <a:t>Tips &amp; hints:</a:t>
            </a:r>
            <a:endParaRPr sz="2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Times New Roman"/>
              <a:buChar char="•"/>
            </a:pPr>
            <a:r>
              <a:rPr lang="en-GB" sz="2600" dirty="0"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Read the careers bulletin (emailed monthly)</a:t>
            </a:r>
            <a:endParaRPr sz="2600" dirty="0">
              <a:latin typeface="Verdana" panose="020B0604030504040204" pitchFamily="34" charset="0"/>
              <a:ea typeface="Verdana" panose="020B0604030504040204" pitchFamily="34" charset="0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Times New Roman"/>
              <a:buChar char="•"/>
            </a:pPr>
            <a:r>
              <a:rPr lang="en-GB" sz="2600" dirty="0"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Update your email address </a:t>
            </a:r>
            <a:endParaRPr sz="2600" dirty="0">
              <a:latin typeface="Verdana" panose="020B0604030504040204" pitchFamily="34" charset="0"/>
              <a:ea typeface="Verdana" panose="020B0604030504040204" pitchFamily="34" charset="0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Times New Roman"/>
              <a:buChar char="•"/>
            </a:pPr>
            <a:r>
              <a:rPr lang="en-GB" sz="2600" dirty="0"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'Like’ the school Facebook page, follow us on Twitter and Instagram </a:t>
            </a:r>
            <a:endParaRPr sz="2600" dirty="0">
              <a:latin typeface="Verdana" panose="020B0604030504040204" pitchFamily="34" charset="0"/>
              <a:ea typeface="Verdana" panose="020B0604030504040204" pitchFamily="34" charset="0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Times New Roman"/>
              <a:buChar char="•"/>
            </a:pPr>
            <a:r>
              <a:rPr lang="en-GB" sz="2600" dirty="0"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Attend open days, events &amp; activities</a:t>
            </a:r>
            <a:endParaRPr sz="2600" dirty="0">
              <a:latin typeface="Verdana" panose="020B0604030504040204" pitchFamily="34" charset="0"/>
              <a:ea typeface="Verdana" panose="020B0604030504040204" pitchFamily="34" charset="0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Times New Roman"/>
              <a:buChar char="•"/>
            </a:pPr>
            <a:r>
              <a:rPr lang="en-GB" sz="2600" dirty="0"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Apply for </a:t>
            </a:r>
            <a:r>
              <a:rPr lang="en-GB" sz="2600" i="1" u="sng" dirty="0"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multiple</a:t>
            </a:r>
            <a:r>
              <a:rPr lang="en-GB" sz="2600" dirty="0"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colleges, 6th forms and courses</a:t>
            </a:r>
            <a:endParaRPr sz="2600" dirty="0">
              <a:latin typeface="Verdana" panose="020B0604030504040204" pitchFamily="34" charset="0"/>
              <a:ea typeface="Verdana" panose="020B0604030504040204" pitchFamily="34" charset="0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Times New Roman"/>
              <a:buChar char="•"/>
            </a:pPr>
            <a:r>
              <a:rPr lang="en-GB" sz="2600" dirty="0"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Keep </a:t>
            </a:r>
            <a:r>
              <a:rPr lang="en-GB" sz="2600" i="1" u="sng" dirty="0"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all</a:t>
            </a:r>
            <a:r>
              <a:rPr lang="en-GB" sz="2600" dirty="0"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of your options open</a:t>
            </a:r>
            <a:endParaRPr sz="2600" dirty="0">
              <a:latin typeface="Verdana" panose="020B0604030504040204" pitchFamily="34" charset="0"/>
              <a:ea typeface="Verdana" panose="020B0604030504040204" pitchFamily="34" charset="0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Times New Roman"/>
              <a:buChar char="•"/>
            </a:pPr>
            <a:r>
              <a:rPr lang="en-GB" sz="2600" dirty="0"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Apprenticeships? Register on </a:t>
            </a:r>
            <a:r>
              <a:rPr lang="en-GB" sz="2600" u="sng" dirty="0"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https://www.gov.uk/topic/further-education-skills/apprenticeships</a:t>
            </a:r>
            <a:r>
              <a:rPr lang="en-GB" sz="2600" dirty="0"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now. Start browsing vacancies now and begin applications in the spring. </a:t>
            </a:r>
            <a:endParaRPr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GB" sz="2600" dirty="0"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**Some apprenticeship applications open soon**</a:t>
            </a:r>
            <a:endParaRPr sz="2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940"/>
    </mc:Choice>
    <mc:Fallback xmlns="">
      <p:transition spd="slow" advTm="11694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 txBox="1">
            <a:spLocks noGrp="1"/>
          </p:cNvSpPr>
          <p:nvPr>
            <p:ph type="body" idx="1"/>
          </p:nvPr>
        </p:nvSpPr>
        <p:spPr>
          <a:xfrm>
            <a:off x="83128" y="275207"/>
            <a:ext cx="11988800" cy="6411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 lnSpcReduction="10000"/>
          </a:bodyPr>
          <a:lstStyle/>
          <a:p>
            <a:pPr marL="50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sz="2600" b="1" dirty="0"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Timeframe:</a:t>
            </a:r>
          </a:p>
          <a:p>
            <a:pPr marL="50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lang="en-GB" sz="2600" b="1" dirty="0">
              <a:latin typeface="Verdana" panose="020B0604030504040204" pitchFamily="34" charset="0"/>
              <a:ea typeface="Verdana" panose="020B0604030504040204" pitchFamily="34" charset="0"/>
              <a:cs typeface="Verdana"/>
              <a:sym typeface="Verdana"/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GB" sz="2600" b="1" dirty="0"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October-December.</a:t>
            </a:r>
            <a:r>
              <a:rPr lang="en-GB" sz="2600" dirty="0"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1 to 1 careers appointments - an opportunity to discuss progression plans beyond school.</a:t>
            </a:r>
          </a:p>
          <a:p>
            <a:pPr marL="50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lang="en-GB"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GB" sz="2600" b="1" dirty="0"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November, December and early January. </a:t>
            </a:r>
            <a:r>
              <a:rPr lang="en-GB" sz="2600" dirty="0"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College and 6th form applications - must be submitted online.</a:t>
            </a:r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endParaRPr lang="en-GB"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GB" sz="2600" b="1" dirty="0"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October and November. </a:t>
            </a:r>
            <a:r>
              <a:rPr lang="en-GB" sz="2600" dirty="0"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College and 6th form open evenings - dates are in the monthly careers bulletin.</a:t>
            </a:r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endParaRPr lang="en-GB"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GB" sz="2600" b="1" dirty="0"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Every Thursday. </a:t>
            </a:r>
            <a:r>
              <a:rPr lang="en-GB" sz="2600" dirty="0"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Tutor time careers program - further career progression support and insights from FE providers</a:t>
            </a:r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endParaRPr lang="en-GB"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GB" sz="2600" b="1" dirty="0"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All through the year. </a:t>
            </a:r>
            <a:r>
              <a:rPr lang="en-GB" sz="2600" dirty="0"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Careers activities delivered in school for all year groups</a:t>
            </a: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299"/>
    </mc:Choice>
    <mc:Fallback xmlns="">
      <p:transition spd="slow" advTm="10029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"/>
          <p:cNvSpPr txBox="1">
            <a:spLocks noGrp="1"/>
          </p:cNvSpPr>
          <p:nvPr>
            <p:ph type="body" idx="1"/>
          </p:nvPr>
        </p:nvSpPr>
        <p:spPr>
          <a:xfrm>
            <a:off x="319596" y="165115"/>
            <a:ext cx="1131262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SzPts val="2200"/>
              <a:buNone/>
            </a:pPr>
            <a:r>
              <a:rPr lang="en-GB" sz="2600" b="1" dirty="0">
                <a:latin typeface="Verdana"/>
                <a:ea typeface="Verdana"/>
                <a:cs typeface="Verdana"/>
                <a:sym typeface="Verdana"/>
              </a:rPr>
              <a:t>Raising the participation age and legal obligations: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Pts val="2200"/>
              <a:buNone/>
            </a:pPr>
            <a:endParaRPr lang="en-GB"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 sz="2600" dirty="0">
                <a:latin typeface="Verdana" panose="020B0604030504040204" pitchFamily="34" charset="0"/>
                <a:ea typeface="Verdana" panose="020B0604030504040204" pitchFamily="34" charset="0"/>
              </a:rPr>
              <a:t>On leaving school, all young people must be in some form of education or training until they are 18.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GB" sz="2600" dirty="0">
                <a:latin typeface="Verdana" panose="020B0604030504040204" pitchFamily="34" charset="0"/>
                <a:ea typeface="Verdana" panose="020B0604030504040204" pitchFamily="34" charset="0"/>
              </a:rPr>
              <a:t>What counts:</a:t>
            </a:r>
            <a:endParaRPr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GB" sz="2600" dirty="0">
                <a:latin typeface="Verdana" panose="020B0604030504040204" pitchFamily="34" charset="0"/>
                <a:ea typeface="Verdana" panose="020B0604030504040204" pitchFamily="34" charset="0"/>
              </a:rPr>
              <a:t>•Full time study in school, college or with a training provider (18+hours per week)</a:t>
            </a:r>
            <a:endParaRPr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GB" sz="2600" dirty="0">
                <a:latin typeface="Verdana" panose="020B0604030504040204" pitchFamily="34" charset="0"/>
                <a:ea typeface="Verdana" panose="020B0604030504040204" pitchFamily="34" charset="0"/>
              </a:rPr>
              <a:t>•Apprenticeships or Traineeships</a:t>
            </a:r>
            <a:endParaRPr sz="2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34"/>
    </mc:Choice>
    <mc:Fallback xmlns="">
      <p:transition spd="slow" advTm="2523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2"/>
          <p:cNvSpPr txBox="1">
            <a:spLocks noGrp="1"/>
          </p:cNvSpPr>
          <p:nvPr>
            <p:ph type="title"/>
          </p:nvPr>
        </p:nvSpPr>
        <p:spPr>
          <a:xfrm>
            <a:off x="-559296" y="-4949"/>
            <a:ext cx="10679835" cy="1030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erdana"/>
              <a:buNone/>
            </a:pPr>
            <a:r>
              <a:rPr lang="en-GB" sz="2600" b="1" dirty="0">
                <a:latin typeface="Verdana"/>
                <a:ea typeface="Verdana"/>
                <a:cs typeface="Verdana"/>
                <a:sym typeface="Verdana"/>
              </a:rPr>
              <a:t>Local Colleges, 6</a:t>
            </a:r>
            <a:r>
              <a:rPr lang="en-GB" sz="2600" b="1" baseline="30000" dirty="0">
                <a:latin typeface="Verdana"/>
                <a:ea typeface="Verdana"/>
                <a:cs typeface="Verdana"/>
                <a:sym typeface="Verdana"/>
              </a:rPr>
              <a:t>th</a:t>
            </a:r>
            <a:r>
              <a:rPr lang="en-GB" sz="2600" b="1" dirty="0">
                <a:latin typeface="Verdana"/>
                <a:ea typeface="Verdana"/>
                <a:cs typeface="Verdana"/>
                <a:sym typeface="Verdana"/>
              </a:rPr>
              <a:t> Forms and Training providers:</a:t>
            </a:r>
            <a:endParaRPr sz="26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44" name="Google Shape;144;p12" descr="Picture 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48" y="811861"/>
            <a:ext cx="1968857" cy="1968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2" descr="Picture 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57754" y="2392192"/>
            <a:ext cx="1611470" cy="1844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2" descr="Picture 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22638" y="178145"/>
            <a:ext cx="2466976" cy="1847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2" descr="Picture 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13508" y="2743140"/>
            <a:ext cx="1377842" cy="1371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2" descr="Picture 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89288" y="4611388"/>
            <a:ext cx="2628901" cy="1743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2" descr="Picture 2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299798" y="5337007"/>
            <a:ext cx="2684847" cy="1297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2" descr="Picture 26"/>
          <p:cNvPicPr preferRelativeResize="0"/>
          <p:nvPr/>
        </p:nvPicPr>
        <p:blipFill rotWithShape="1">
          <a:blip r:embed="rId9">
            <a:alphaModFix/>
          </a:blip>
          <a:srcRect l="26599" r="22074"/>
          <a:stretch/>
        </p:blipFill>
        <p:spPr>
          <a:xfrm>
            <a:off x="10210238" y="3374152"/>
            <a:ext cx="1898157" cy="174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2" descr="Picture 2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913820" y="5559717"/>
            <a:ext cx="2826328" cy="1102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2" descr="Picture 3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991414" y="899010"/>
            <a:ext cx="1336830" cy="1483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2" descr="Picture 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790177" y="1102071"/>
            <a:ext cx="1899942" cy="1423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2" descr="Picture 1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247250" y="2359076"/>
            <a:ext cx="1890693" cy="1416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18C521-102D-4930-AA39-29D39A7F348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91562" y="1102070"/>
            <a:ext cx="1890692" cy="3087534"/>
          </a:xfrm>
          <a:prstGeom prst="rect">
            <a:avLst/>
          </a:prstGeom>
        </p:spPr>
      </p:pic>
      <p:pic>
        <p:nvPicPr>
          <p:cNvPr id="1026" name="Picture 2" descr="Royal Navy - Wikipedia">
            <a:extLst>
              <a:ext uri="{FF2B5EF4-FFF2-40B4-BE49-F238E27FC236}">
                <a16:creationId xmlns:a16="http://schemas.microsoft.com/office/drawing/2014/main" id="{CD332A2B-5A20-423F-A03A-E53071F85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80" y="4434154"/>
            <a:ext cx="194310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" name="Google Shape;150;p12" descr="Picture 20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351081" y="4162323"/>
            <a:ext cx="2948717" cy="13973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03"/>
    </mc:Choice>
    <mc:Fallback xmlns="">
      <p:transition spd="slow" advTm="3270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9B9F3E-8263-4481-A4D2-A75488B811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07" t="16829" r="43059" b="12881"/>
          <a:stretch/>
        </p:blipFill>
        <p:spPr>
          <a:xfrm>
            <a:off x="3764137" y="0"/>
            <a:ext cx="4864964" cy="686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59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213"/>
    </mc:Choice>
    <mc:Fallback xmlns="">
      <p:transition spd="slow" advTm="120213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14D457-902E-4BFE-9BA9-CDD8F1A53A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17" t="17864" r="42840" b="12362"/>
          <a:stretch/>
        </p:blipFill>
        <p:spPr>
          <a:xfrm>
            <a:off x="3773017" y="663"/>
            <a:ext cx="4847207" cy="685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35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675"/>
    </mc:Choice>
    <mc:Fallback xmlns="">
      <p:transition spd="slow" advTm="3867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977A0E-7393-490E-8575-A283AC67DA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99" t="20194" r="42694" b="9931"/>
          <a:stretch/>
        </p:blipFill>
        <p:spPr>
          <a:xfrm>
            <a:off x="3728621" y="0"/>
            <a:ext cx="4900474" cy="685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24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192"/>
    </mc:Choice>
    <mc:Fallback xmlns="">
      <p:transition spd="slow" advTm="81192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476</Words>
  <Application>Microsoft Office PowerPoint</Application>
  <PresentationFormat>Widescreen</PresentationFormat>
  <Paragraphs>59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Times New Roman</vt:lpstr>
      <vt:lpstr>Short Stack</vt:lpstr>
      <vt:lpstr>Calibri</vt:lpstr>
      <vt:lpstr>Arial</vt:lpstr>
      <vt:lpstr>Verdana</vt:lpstr>
      <vt:lpstr>Office Theme</vt:lpstr>
      <vt:lpstr>Year 11 Careers and Progression Information </vt:lpstr>
      <vt:lpstr>PowerPoint Presentation</vt:lpstr>
      <vt:lpstr>PowerPoint Presentation</vt:lpstr>
      <vt:lpstr>PowerPoint Presentation</vt:lpstr>
      <vt:lpstr>PowerPoint Presentation</vt:lpstr>
      <vt:lpstr>Local Colleges, 6th Forms and Training providers: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steps: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11 Careers and Progression Information</dc:title>
  <dc:creator>James Wilmot</dc:creator>
  <cp:lastModifiedBy>Jodie Silmon</cp:lastModifiedBy>
  <cp:revision>14</cp:revision>
  <dcterms:modified xsi:type="dcterms:W3CDTF">2022-09-27T09:30:35Z</dcterms:modified>
</cp:coreProperties>
</file>